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90" r:id="rId4"/>
    <p:sldId id="291" r:id="rId5"/>
    <p:sldId id="257" r:id="rId6"/>
    <p:sldId id="259" r:id="rId7"/>
    <p:sldId id="258" r:id="rId8"/>
    <p:sldId id="262" r:id="rId9"/>
    <p:sldId id="263" r:id="rId10"/>
    <p:sldId id="277" r:id="rId11"/>
    <p:sldId id="278" r:id="rId12"/>
    <p:sldId id="272" r:id="rId13"/>
    <p:sldId id="281" r:id="rId14"/>
    <p:sldId id="260" r:id="rId15"/>
    <p:sldId id="268" r:id="rId16"/>
    <p:sldId id="269" r:id="rId17"/>
    <p:sldId id="280" r:id="rId18"/>
    <p:sldId id="276" r:id="rId19"/>
    <p:sldId id="271" r:id="rId20"/>
    <p:sldId id="286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E14809F-4ACE-4B00-B628-E62B2DBD2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CD2363-6672-4532-A347-8C3DB91249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BB4AF-AD8A-48A6-9614-BB1A71827127}" type="datetimeFigureOut">
              <a:rPr lang="en-IN" smtClean="0"/>
              <a:pPr/>
              <a:t>02-02-2022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F9DF22-49DA-4783-BFCC-A5648051AD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B6B2CB-4275-4A2D-80FC-76D7FD51B7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C260-F661-40D3-B7F9-082DAD11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781817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9994-1F18-40B6-BFFB-52358BBA8208}" type="datetimeFigureOut">
              <a:rPr lang="en-IN" smtClean="0"/>
              <a:pPr/>
              <a:t>02-02-2022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675F-16F5-4021-A3FD-7F4B46273C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5987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A3EC9-EAA3-4E66-9226-45E64BF59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26D1F4-742A-4709-B353-F8847D86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E6380B-1F4B-4840-94A0-2D13FDFF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BD4-B125-413A-B5C3-183E908CAE10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8FF829-B1FB-4AC8-9765-7062F586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22E3F-943C-4436-9E82-05632B9F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15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6141B-E1FC-4803-9465-BC0A03F2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F1819-3217-4657-99E8-F6B5591A1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AA3173-E4E6-4760-A7F4-B5C14604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84B2-BED3-484D-B9C5-CC208DE1943F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FAA66-3B35-45A1-983D-AA398D7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01F728-68B6-431A-B54E-DABCCF7F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51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7E614A-32EA-4B7B-8BD0-455E8F68B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DC608-F10F-4EAC-8C46-D1E81EE5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21387-63CC-4DF5-AF03-21281BEB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EC6-EEB7-4F49-92CA-7BFD14864F0B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DD8F06-4675-4255-BFEC-97928FE7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61FF8F-D7DC-4015-B00B-B91780A4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90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C5C1E-7A04-4083-9FF6-8C199110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8EA8A7-4C11-475B-AEBD-59C1A4B9B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64D50-7DF0-4977-9B38-4120A4B6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BF0-25F4-447E-9833-EAE472A91128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D2CD80-2A40-4E72-9B44-174F0A85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1571D4-B866-4AF0-931F-6DCB2514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9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94BAB-DEC9-44A9-B9AD-6BAAAF47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757D2-ADDA-4D5B-806B-834E9F50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43FF9A-4894-4CD0-9443-5C3D108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E00-DE2A-4ED4-B5AD-0426D6821523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D632D3-85EE-4912-ABF4-91A87AB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1EE052-0F05-4C33-9B52-A3CED937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17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8D6FE-A254-4199-9717-4C043B60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A18E2-5C0F-4273-8E7E-6EDC65C65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FC6CD4-3ED4-4E6E-98F4-28C70AD8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F4EE81-757F-4981-91FB-F4A36B5C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5A-12DD-495E-8175-E9A8FCF5B254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F76E23-D120-4B8C-9403-0EEB99D6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0C3CBD-E796-4E16-B033-D05A7D35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8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E11C6-66ED-4F05-9CEC-6DE56356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B2B77D-4352-426B-8A82-E582271B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6920BD-0C14-482D-89CF-8507CE62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FBC95B-EE9B-461E-999E-1BE9A44A7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6C1A65-28CD-47B7-B4AA-8F2602C5F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62AA49-BDD5-4EA1-BBA7-2478E08F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243-F8A3-499C-AD7A-5D74BCB4EAFC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FCABBA-A140-49AF-A96E-C6820C41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2E9852-C0C9-4AD6-8135-8311F0B5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34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0CC2B-EED8-4218-BC6C-F47BFAC6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22BF38-781C-4089-A093-96FAAB7C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6579-2254-4679-9B02-1588D827FE17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7A72E7-AB36-4148-B297-C6A96B06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8EBA32-F740-4745-9925-F6121B75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3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93745F-B54F-47CE-8361-3E5E0DEA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AB2C-6710-4A9F-AE89-38499DFA0B04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441244-4061-43AA-BCA4-94700EBE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3C0BF0-DC49-4290-B53C-0A74FE79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19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180DC-6A3E-4F54-9A60-0E9549E6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92BBCA-E05D-49EA-9D42-D1F7CBF5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5DE8C6-F84E-404E-B35D-959BD715B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8E7851-F0C8-4BE7-8B51-D342D094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2A41-FA71-4FB8-885B-250A8A7BD798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E0F4EE-4424-40EF-95B3-305F37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7C5300-FD65-47E1-AE0D-C9110DAE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40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E14DF-8D07-463C-89E8-2D61B40E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633E1B-2B79-424A-95F7-45B51B62A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8C22FC-FEA9-4457-8483-F3842C213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05120A-3735-47F3-A6A9-354CE583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F859-20A4-4D6A-8B61-372EEF8D651E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42E23F-29D6-44BC-B349-3E17FAAE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522002-36C7-4ED4-84A3-36978458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29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CACA28-A358-4A67-B40B-7A91D4F2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179CD-36B3-4049-95B5-59580027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46911-848C-45FA-85B2-57C34F86A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965A-4406-4291-94CA-86FAA7AF7AC4}" type="datetime1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DF4A-75C2-4482-A09A-123C29068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2F759-9A55-4DEA-9AEB-24A4752CA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CB5B-6150-41BB-A8B4-84DB398CE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1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61FDA-A7D1-46E2-8CE0-A86A0EA0A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2284A7-0F49-4090-B8DA-6CF8FEA8E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Physics</a:t>
            </a:r>
          </a:p>
          <a:p>
            <a:r>
              <a:rPr lang="en-US" dirty="0"/>
              <a:t>Birla Institute of Technology</a:t>
            </a:r>
          </a:p>
          <a:p>
            <a:r>
              <a:rPr lang="en-US" dirty="0" err="1"/>
              <a:t>Mesra</a:t>
            </a:r>
            <a:r>
              <a:rPr lang="en-US" dirty="0"/>
              <a:t>, Ranchi</a:t>
            </a:r>
          </a:p>
        </p:txBody>
      </p:sp>
    </p:spTree>
    <p:extLst>
      <p:ext uri="{BB962C8B-B14F-4D97-AF65-F5344CB8AC3E}">
        <p14:creationId xmlns:p14="http://schemas.microsoft.com/office/powerpoint/2010/main" xmlns="" val="72309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0D440-3CF4-4175-B1C7-C016A08D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562076"/>
            <a:ext cx="6148550" cy="1899912"/>
          </a:xfrm>
        </p:spPr>
        <p:txBody>
          <a:bodyPr>
            <a:normAutofit/>
          </a:bodyPr>
          <a:lstStyle/>
          <a:p>
            <a:r>
              <a:rPr lang="en-US" sz="4000" dirty="0"/>
              <a:t>Double-Target Magnetron Sputtering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2C3B095-A333-4862-8F95-4DA75E48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2631152"/>
            <a:ext cx="6148550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unit was procured under DST project and finds application in developing thin films of GMR and CMR materials.</a:t>
            </a:r>
          </a:p>
          <a:p>
            <a:r>
              <a:rPr lang="en-US" dirty="0"/>
              <a:t>It requires small sized targets, particularly suited for depositing films of expensive materials composition.</a:t>
            </a:r>
          </a:p>
        </p:txBody>
      </p:sp>
      <p:pic>
        <p:nvPicPr>
          <p:cNvPr id="6" name="Picture 5" descr="A picture containing text, indoor, device, miller&#10;&#10;Description automatically generated">
            <a:extLst>
              <a:ext uri="{FF2B5EF4-FFF2-40B4-BE49-F238E27FC236}">
                <a16:creationId xmlns:a16="http://schemas.microsoft.com/office/drawing/2014/main" xmlns="" id="{1758C96B-9A40-46FF-89BE-7BFFFA466F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143" y="748047"/>
            <a:ext cx="4790476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4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3A2E3-FE9C-4B37-A628-6ED2CDEB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603981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CVD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E4C6415-BBBE-46DC-A9F4-ABC88809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6039810" cy="3410712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We are equipped with a variety of CVD units viz., DC CVD, Thermal CVD, PECVD, Microwave CVD and Hot Filament CVD.</a:t>
            </a:r>
          </a:p>
          <a:p>
            <a:r>
              <a:rPr lang="en-US" dirty="0"/>
              <a:t>These units are being used for development of DLC films, NCD and UNCD Films, CNT and Graphene, Nanowires and 2-D semiconducting structures, etc.</a:t>
            </a:r>
          </a:p>
        </p:txBody>
      </p:sp>
      <p:pic>
        <p:nvPicPr>
          <p:cNvPr id="4" name="Picture 1" descr="SYSTEM DC PECVD2.bmp">
            <a:extLst>
              <a:ext uri="{FF2B5EF4-FFF2-40B4-BE49-F238E27FC236}">
                <a16:creationId xmlns:a16="http://schemas.microsoft.com/office/drawing/2014/main" xmlns="" id="{FC6BD96F-04D7-48A6-8805-34EE9682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2667"/>
          <a:stretch>
            <a:fillRect/>
          </a:stretch>
        </p:blipFill>
        <p:spPr bwMode="auto">
          <a:xfrm>
            <a:off x="10139162" y="0"/>
            <a:ext cx="2052838" cy="2533440"/>
          </a:xfrm>
          <a:prstGeom prst="rect">
            <a:avLst/>
          </a:prstGeom>
          <a:noFill/>
        </p:spPr>
      </p:pic>
      <p:pic>
        <p:nvPicPr>
          <p:cNvPr id="7" name="Picture 2" descr="H:\PPT for VC Sir\New folder (2)\100_8166.JPG">
            <a:extLst>
              <a:ext uri="{FF2B5EF4-FFF2-40B4-BE49-F238E27FC236}">
                <a16:creationId xmlns:a16="http://schemas.microsoft.com/office/drawing/2014/main" xmlns="" id="{AE7B76BC-D34D-49A8-9C69-9D35CF7B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0168" b="1098"/>
          <a:stretch>
            <a:fillRect/>
          </a:stretch>
        </p:blipFill>
        <p:spPr bwMode="auto">
          <a:xfrm>
            <a:off x="7696702" y="0"/>
            <a:ext cx="2442460" cy="2673626"/>
          </a:xfrm>
          <a:prstGeom prst="rect">
            <a:avLst/>
          </a:prstGeom>
          <a:noFill/>
        </p:spPr>
      </p:pic>
      <p:pic>
        <p:nvPicPr>
          <p:cNvPr id="10" name="Picture 9" descr="A picture containing indoor, wall&#10;&#10;Description automatically generated">
            <a:extLst>
              <a:ext uri="{FF2B5EF4-FFF2-40B4-BE49-F238E27FC236}">
                <a16:creationId xmlns:a16="http://schemas.microsoft.com/office/drawing/2014/main" xmlns="" id="{C23C58FC-7D22-4E7B-8672-B4F83FCB68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849" r="-2" b="4314"/>
          <a:stretch/>
        </p:blipFill>
        <p:spPr>
          <a:xfrm>
            <a:off x="9863887" y="2533440"/>
            <a:ext cx="2328114" cy="2559475"/>
          </a:xfrm>
          <a:prstGeom prst="rect">
            <a:avLst/>
          </a:prstGeom>
          <a:effectLst/>
        </p:spPr>
      </p:pic>
      <p:pic>
        <p:nvPicPr>
          <p:cNvPr id="12" name="Content Placeholder 3" descr="100_7176.JPG">
            <a:extLst>
              <a:ext uri="{FF2B5EF4-FFF2-40B4-BE49-F238E27FC236}">
                <a16:creationId xmlns:a16="http://schemas.microsoft.com/office/drawing/2014/main" xmlns="" id="{6D2EED33-CA71-434C-A916-3F40B5F3B350}"/>
              </a:ext>
            </a:extLst>
          </p:cNvPr>
          <p:cNvPicPr>
            <a:picLocks/>
          </p:cNvPicPr>
          <p:nvPr/>
        </p:nvPicPr>
        <p:blipFill>
          <a:blip r:embed="rId5" cstate="print"/>
          <a:srcRect l="23878" t="5556" r="25000"/>
          <a:stretch>
            <a:fillRect/>
          </a:stretch>
        </p:blipFill>
        <p:spPr>
          <a:xfrm>
            <a:off x="7696700" y="2648927"/>
            <a:ext cx="2167185" cy="2443988"/>
          </a:xfrm>
          <a:prstGeom prst="rect">
            <a:avLst/>
          </a:prstGeom>
        </p:spPr>
      </p:pic>
      <p:pic>
        <p:nvPicPr>
          <p:cNvPr id="14" name="Picture 16" descr="DSC00597.JPG">
            <a:extLst>
              <a:ext uri="{FF2B5EF4-FFF2-40B4-BE49-F238E27FC236}">
                <a16:creationId xmlns:a16="http://schemas.microsoft.com/office/drawing/2014/main" xmlns="" id="{AF6942C0-6326-4018-96DC-071E3EFC3E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1984"/>
          <a:stretch>
            <a:fillRect/>
          </a:stretch>
        </p:blipFill>
        <p:spPr bwMode="auto">
          <a:xfrm>
            <a:off x="9749541" y="5092915"/>
            <a:ext cx="2442459" cy="1795500"/>
          </a:xfrm>
          <a:prstGeom prst="rect">
            <a:avLst/>
          </a:prstGeom>
        </p:spPr>
      </p:pic>
      <p:pic>
        <p:nvPicPr>
          <p:cNvPr id="9" name="Picture 1" descr="RFPECVD.JPG">
            <a:extLst>
              <a:ext uri="{FF2B5EF4-FFF2-40B4-BE49-F238E27FC236}">
                <a16:creationId xmlns:a16="http://schemas.microsoft.com/office/drawing/2014/main" xmlns="" id="{98BD6446-6F8D-4683-9F5A-5D3FFC82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1163"/>
          <a:stretch>
            <a:fillRect/>
          </a:stretch>
        </p:blipFill>
        <p:spPr bwMode="auto">
          <a:xfrm>
            <a:off x="7696700" y="5040338"/>
            <a:ext cx="2442460" cy="187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312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BF4F81-CE79-4A24-860D-9959FF716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36764-4724-4128-BC96-84B25800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en-US" sz="4000" dirty="0"/>
              <a:t>Atmospheric Pressure Plasma Jet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707141B-EAD5-4E6A-95B5-76C4DFCC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835106" cy="35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Studies on Cold Plasma Processing of Materials at atmospheric pressure.</a:t>
            </a:r>
          </a:p>
        </p:txBody>
      </p:sp>
      <p:pic>
        <p:nvPicPr>
          <p:cNvPr id="4" name="Picture 7" descr="07072013946.jpg">
            <a:extLst>
              <a:ext uri="{FF2B5EF4-FFF2-40B4-BE49-F238E27FC236}">
                <a16:creationId xmlns:a16="http://schemas.microsoft.com/office/drawing/2014/main" xmlns="" id="{4B83009B-C391-4AA5-A95F-7BFA28179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646" r="8030" b="-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452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ABD9-F862-40B4-A781-066B5CB1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Solar Simulator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FE1D8D0-AF30-4EE9-89E6-649E459C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8999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Characterization and standardization of solar cells developed in the lab.</a:t>
            </a:r>
          </a:p>
        </p:txBody>
      </p:sp>
      <p:pic>
        <p:nvPicPr>
          <p:cNvPr id="4" name="Picture 2" descr="H:\PPT for VC Sir\New folder (2)\100_8120.JPG">
            <a:extLst>
              <a:ext uri="{FF2B5EF4-FFF2-40B4-BE49-F238E27FC236}">
                <a16:creationId xmlns:a16="http://schemas.microsoft.com/office/drawing/2014/main" xmlns="" id="{7A10951D-D627-489F-8ACA-26509AFC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970" b="20896"/>
          <a:stretch>
            <a:fillRect/>
          </a:stretch>
        </p:blipFill>
        <p:spPr bwMode="auto">
          <a:xfrm>
            <a:off x="4654296" y="1535638"/>
            <a:ext cx="6903720" cy="3786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18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PPT for VC Sir\New folder (2)\100_8142.JPG">
            <a:extLst>
              <a:ext uri="{FF2B5EF4-FFF2-40B4-BE49-F238E27FC236}">
                <a16:creationId xmlns:a16="http://schemas.microsoft.com/office/drawing/2014/main" xmlns="" id="{917CA995-1133-4E6E-B03F-E8D7AB1B1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091" r="13818"/>
          <a:stretch/>
        </p:blipFill>
        <p:spPr bwMode="auto">
          <a:xfrm>
            <a:off x="21" y="10"/>
            <a:ext cx="6809504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715AF-8999-4551-8C2B-9080C13D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525" y="498480"/>
            <a:ext cx="5120639" cy="1721094"/>
          </a:xfrm>
        </p:spPr>
        <p:txBody>
          <a:bodyPr anchor="b">
            <a:normAutofit/>
          </a:bodyPr>
          <a:lstStyle/>
          <a:p>
            <a:r>
              <a:rPr lang="en-US" sz="2800" dirty="0"/>
              <a:t>Closed cycle liquid helium cryostat with 2-T electromagnet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44A4CD7-24D6-4DDD-892D-A9DABB65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525" y="2718054"/>
            <a:ext cx="5120639" cy="3851558"/>
          </a:xfrm>
        </p:spPr>
        <p:txBody>
          <a:bodyPr anchor="t">
            <a:normAutofit/>
          </a:bodyPr>
          <a:lstStyle/>
          <a:p>
            <a:r>
              <a:rPr lang="en-US" dirty="0"/>
              <a:t>Low temperature conductivity measurement of samples in the temperature range of 10 K to 350 K</a:t>
            </a:r>
          </a:p>
        </p:txBody>
      </p:sp>
    </p:spTree>
    <p:extLst>
      <p:ext uri="{BB962C8B-B14F-4D97-AF65-F5344CB8AC3E}">
        <p14:creationId xmlns:p14="http://schemas.microsoft.com/office/powerpoint/2010/main" xmlns="" val="259259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9E79E-3D9D-4D9B-ACE1-625F5062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6724022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Nano-indenter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E070657-3E2F-4420-BF52-A9C47343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6724022" cy="3410712"/>
          </a:xfrm>
        </p:spPr>
        <p:txBody>
          <a:bodyPr anchor="t">
            <a:normAutofit/>
          </a:bodyPr>
          <a:lstStyle/>
          <a:p>
            <a:r>
              <a:rPr lang="en-US" b="0" i="0" dirty="0" err="1">
                <a:solidFill>
                  <a:srgbClr val="202124"/>
                </a:solidFill>
                <a:effectLst/>
              </a:rPr>
              <a:t>Nanoindenter</a:t>
            </a:r>
            <a:r>
              <a:rPr lang="en-US" b="0" i="0" dirty="0">
                <a:solidFill>
                  <a:srgbClr val="202124"/>
                </a:solidFill>
                <a:effectLst/>
              </a:rPr>
              <a:t> is used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to characterize thin films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, intended for coatings on cutting tools, thermal barrier coatings, microhardness in industrial quality and control, scratch and wear resistance, etc</a:t>
            </a:r>
            <a:r>
              <a:rPr lang="en-US" dirty="0">
                <a:solidFill>
                  <a:srgbClr val="202124"/>
                </a:solidFill>
              </a:rPr>
              <a:t>.</a:t>
            </a:r>
            <a:endParaRPr lang="en-US" sz="3600" dirty="0"/>
          </a:p>
        </p:txBody>
      </p:sp>
      <p:pic>
        <p:nvPicPr>
          <p:cNvPr id="4" name="Content Placeholder 3" descr="100_7929.JPG">
            <a:extLst>
              <a:ext uri="{FF2B5EF4-FFF2-40B4-BE49-F238E27FC236}">
                <a16:creationId xmlns:a16="http://schemas.microsoft.com/office/drawing/2014/main" xmlns="" id="{A64767E5-00D6-493B-B126-82F0294A75F0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8333" t="6731" r="11538" b="15625"/>
          <a:stretch>
            <a:fillRect/>
          </a:stretch>
        </p:blipFill>
        <p:spPr>
          <a:xfrm>
            <a:off x="7870321" y="640080"/>
            <a:ext cx="328112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63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2809D-5129-490E-B479-1D0969BD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78734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Raman Spectrometer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100_7938.JPG">
            <a:extLst>
              <a:ext uri="{FF2B5EF4-FFF2-40B4-BE49-F238E27FC236}">
                <a16:creationId xmlns:a16="http://schemas.microsoft.com/office/drawing/2014/main" xmlns="" id="{5BB599FE-17B5-4A38-94E8-B8E0B28A86B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5385" r="10584" b="20441"/>
          <a:stretch/>
        </p:blipFill>
        <p:spPr>
          <a:xfrm>
            <a:off x="4826573" y="711900"/>
            <a:ext cx="6451026" cy="3449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918C19-6A2D-4271-A0D5-8F1DBEAC4828}"/>
              </a:ext>
            </a:extLst>
          </p:cNvPr>
          <p:cNvSpPr txBox="1"/>
          <p:nvPr/>
        </p:nvSpPr>
        <p:spPr>
          <a:xfrm>
            <a:off x="638882" y="4889155"/>
            <a:ext cx="11230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Purchased under the FIST program of 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DST.</a:t>
            </a:r>
          </a:p>
          <a:p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Characterization of samples for their chemical composition and structure.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6745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xmlns="" id="{AB902CB9-C7DC-4673-B7D5-F22DCF0EC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E5C33-DD9E-4B3D-B7E3-6B55167C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741"/>
            <a:ext cx="3999971" cy="1690798"/>
          </a:xfrm>
        </p:spPr>
        <p:txBody>
          <a:bodyPr>
            <a:normAutofit/>
          </a:bodyPr>
          <a:lstStyle/>
          <a:p>
            <a:r>
              <a:rPr lang="en-US" sz="4000" dirty="0"/>
              <a:t>Plasma diagnostics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BCDE9-493A-4250-AFAB-6585B4F4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475"/>
            <a:ext cx="3999971" cy="3721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Studies on basic plasma characteristics</a:t>
            </a:r>
          </a:p>
        </p:txBody>
      </p:sp>
      <p:pic>
        <p:nvPicPr>
          <p:cNvPr id="4" name="Picture 3" descr="DSC00108.JPG">
            <a:extLst>
              <a:ext uri="{FF2B5EF4-FFF2-40B4-BE49-F238E27FC236}">
                <a16:creationId xmlns:a16="http://schemas.microsoft.com/office/drawing/2014/main" xmlns="" id="{5C703146-2D80-482A-858E-D54FA43958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933" y="1409413"/>
            <a:ext cx="3325118" cy="249383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62AB960-2B5C-4325-9FC1-A3D2AA85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800" t="2074" r="9180" b="2304"/>
          <a:stretch>
            <a:fillRect/>
          </a:stretch>
        </p:blipFill>
        <p:spPr bwMode="auto">
          <a:xfrm>
            <a:off x="8672469" y="1597253"/>
            <a:ext cx="3325118" cy="2305998"/>
          </a:xfrm>
          <a:prstGeom prst="rect">
            <a:avLst/>
          </a:prstGeom>
        </p:spPr>
      </p:pic>
      <p:pic>
        <p:nvPicPr>
          <p:cNvPr id="5" name="Picture 4" descr="DSC00063.JPG">
            <a:extLst>
              <a:ext uri="{FF2B5EF4-FFF2-40B4-BE49-F238E27FC236}">
                <a16:creationId xmlns:a16="http://schemas.microsoft.com/office/drawing/2014/main" xmlns="" id="{865B4EAF-15BC-45D1-83DF-83CCC5D8BE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2323" y="4063564"/>
            <a:ext cx="1670980" cy="222797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B6588174-66F9-413A-9E0C-7F65DC3D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4622" t="5962" r="10672" b="5769"/>
          <a:stretch>
            <a:fillRect/>
          </a:stretch>
        </p:blipFill>
        <p:spPr bwMode="auto">
          <a:xfrm>
            <a:off x="7528164" y="4322337"/>
            <a:ext cx="2152419" cy="1967079"/>
          </a:xfrm>
          <a:prstGeom prst="rect">
            <a:avLst/>
          </a:prstGeom>
        </p:spPr>
      </p:pic>
      <p:pic>
        <p:nvPicPr>
          <p:cNvPr id="6" name="Picture 16" descr="DSC00597.JPG">
            <a:extLst>
              <a:ext uri="{FF2B5EF4-FFF2-40B4-BE49-F238E27FC236}">
                <a16:creationId xmlns:a16="http://schemas.microsoft.com/office/drawing/2014/main" xmlns="" id="{09626D2B-6AB2-4F77-A037-9C514F1394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b="1984"/>
          <a:stretch>
            <a:fillRect/>
          </a:stretch>
        </p:blipFill>
        <p:spPr bwMode="auto">
          <a:xfrm>
            <a:off x="9845167" y="4704997"/>
            <a:ext cx="2152419" cy="15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37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85945-2424-4AB5-B1B2-81B8C879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E327D-B5D3-40ED-B12B-732CB560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Apart from these, we have several other vital equipment viz.</a:t>
            </a:r>
          </a:p>
          <a:p>
            <a:r>
              <a:rPr lang="en-US" dirty="0"/>
              <a:t>Ferroelectric Loop Tracer 20kV</a:t>
            </a:r>
          </a:p>
          <a:p>
            <a:r>
              <a:rPr lang="en-US" dirty="0"/>
              <a:t>Impedance Analyzer</a:t>
            </a:r>
          </a:p>
          <a:p>
            <a:r>
              <a:rPr lang="en-US" dirty="0"/>
              <a:t>LCR Meter</a:t>
            </a:r>
          </a:p>
          <a:p>
            <a:r>
              <a:rPr lang="en-US" dirty="0"/>
              <a:t>D33 Meter</a:t>
            </a:r>
          </a:p>
          <a:p>
            <a:r>
              <a:rPr lang="en-US" dirty="0"/>
              <a:t>Keithley Parameter Analyzer SCS-4200</a:t>
            </a:r>
          </a:p>
          <a:p>
            <a:r>
              <a:rPr lang="en-US" dirty="0"/>
              <a:t>UV-Vis Spectrometer</a:t>
            </a:r>
          </a:p>
          <a:p>
            <a:r>
              <a:rPr lang="en-US" dirty="0"/>
              <a:t>Photoluminescence Spectrometer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indoor, printer, projector&#10;&#10;Description automatically generated">
            <a:extLst>
              <a:ext uri="{FF2B5EF4-FFF2-40B4-BE49-F238E27FC236}">
                <a16:creationId xmlns:a16="http://schemas.microsoft.com/office/drawing/2014/main" xmlns="" id="{84AB2AC7-B449-4655-AF1C-8464A0AB2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4352" b="11575"/>
          <a:stretch/>
        </p:blipFill>
        <p:spPr>
          <a:xfrm>
            <a:off x="6230821" y="2291623"/>
            <a:ext cx="5828657" cy="177393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5" name="Picture 4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xmlns="" id="{B5F55C08-F0AC-40F8-AE03-EA183DBA9D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0820" y="14069"/>
            <a:ext cx="594876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61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09EAA-1885-4FC2-8AEF-A961C8DA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19535" cy="1325563"/>
          </a:xfrm>
        </p:spPr>
        <p:txBody>
          <a:bodyPr/>
          <a:lstStyle/>
          <a:p>
            <a:r>
              <a:rPr lang="en-US" dirty="0"/>
              <a:t>Furnaces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C9FBC-0242-4E92-9A18-64170DCE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2507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Ball milling system and a host of furnaces for material syntheses are also available in the department, included are the following:</a:t>
            </a:r>
          </a:p>
          <a:p>
            <a:r>
              <a:rPr lang="en-US" dirty="0"/>
              <a:t>Box furnace </a:t>
            </a:r>
            <a:r>
              <a:rPr lang="en-US" dirty="0" smtClean="0"/>
              <a:t>1700 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baseline="30000" dirty="0"/>
          </a:p>
          <a:p>
            <a:r>
              <a:rPr lang="en-US" dirty="0"/>
              <a:t>Muffle furnace </a:t>
            </a:r>
            <a:r>
              <a:rPr lang="en-US" dirty="0" smtClean="0"/>
              <a:t>1800</a:t>
            </a:r>
            <a:r>
              <a:rPr lang="en-US" baseline="30000" dirty="0" smtClean="0"/>
              <a:t> 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 smtClean="0"/>
              <a:t>and</a:t>
            </a:r>
            <a:endParaRPr lang="en-US" dirty="0"/>
          </a:p>
          <a:p>
            <a:r>
              <a:rPr lang="en-US" dirty="0"/>
              <a:t>Tubular furnace </a:t>
            </a:r>
            <a:r>
              <a:rPr lang="en-US" dirty="0" smtClean="0"/>
              <a:t>1700</a:t>
            </a:r>
            <a:r>
              <a:rPr lang="en-US" baseline="30000" dirty="0" smtClean="0"/>
              <a:t> </a:t>
            </a:r>
            <a:r>
              <a:rPr lang="en-US" baseline="30000" dirty="0" smtClean="0"/>
              <a:t>0</a:t>
            </a:r>
            <a:r>
              <a:rPr lang="en-US" dirty="0" smtClean="0"/>
              <a:t>C  </a:t>
            </a:r>
            <a:r>
              <a:rPr lang="en-US" dirty="0" smtClean="0"/>
              <a:t>to </a:t>
            </a:r>
            <a:r>
              <a:rPr lang="en-US" dirty="0"/>
              <a:t>name a few.</a:t>
            </a:r>
          </a:p>
          <a:p>
            <a:endParaRPr lang="en-US" dirty="0"/>
          </a:p>
        </p:txBody>
      </p:sp>
      <p:pic>
        <p:nvPicPr>
          <p:cNvPr id="5" name="Picture 4" descr="A picture containing text, indoor, floor, device&#10;&#10;Description automatically generated">
            <a:extLst>
              <a:ext uri="{FF2B5EF4-FFF2-40B4-BE49-F238E27FC236}">
                <a16:creationId xmlns:a16="http://schemas.microsoft.com/office/drawing/2014/main" xmlns="" id="{957A0541-B248-404A-9687-0FAD851E75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4381" y="0"/>
            <a:ext cx="3747619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51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B1EBE-8994-4A62-97DE-99346B58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9"/>
            <a:ext cx="10515600" cy="1325563"/>
          </a:xfrm>
        </p:spPr>
        <p:txBody>
          <a:bodyPr/>
          <a:lstStyle/>
          <a:p>
            <a:r>
              <a:rPr lang="en-US" dirty="0"/>
              <a:t>Project Proposals Submitted (2021)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1B45D62-2219-4546-A840-74ED4BD01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7503840"/>
              </p:ext>
            </p:extLst>
          </p:nvPr>
        </p:nvGraphicFramePr>
        <p:xfrm>
          <a:off x="955813" y="1306380"/>
          <a:ext cx="10280373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791">
                  <a:extLst>
                    <a:ext uri="{9D8B030D-6E8A-4147-A177-3AD203B41FA5}">
                      <a16:colId xmlns:a16="http://schemas.microsoft.com/office/drawing/2014/main" xmlns="" val="103211023"/>
                    </a:ext>
                  </a:extLst>
                </a:gridCol>
                <a:gridCol w="3426791">
                  <a:extLst>
                    <a:ext uri="{9D8B030D-6E8A-4147-A177-3AD203B41FA5}">
                      <a16:colId xmlns:a16="http://schemas.microsoft.com/office/drawing/2014/main" xmlns="" val="177239021"/>
                    </a:ext>
                  </a:extLst>
                </a:gridCol>
                <a:gridCol w="3426791">
                  <a:extLst>
                    <a:ext uri="{9D8B030D-6E8A-4147-A177-3AD203B41FA5}">
                      <a16:colId xmlns:a16="http://schemas.microsoft.com/office/drawing/2014/main" xmlns="" val="2219785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Submitted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Submitted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9166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1.Modulation in Aerosol Radiative forcing: Investigations on Composition Dependence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46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Dr. Nishi Srivastava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26.40 Lakh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452719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2. Graphene Oxide based quasi-solid electrolytes for next generation Solar Cells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69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Dr. Rishi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34.96 Lakh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37944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3. Mechanically stable transparent conducting oxides for flexible solar cells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Dr. S. K. Mukherjee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SERB (Core Research Grant)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28.96 Lakh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6078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4. Biocompatibility and mechanical studies of nanostructured HAP, metal doped nanostructured HAP on alumina by RF Magnetron Sputtering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15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Dr. S. K. Sinha, Co-PI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DST-SERB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50505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5. Development of efficient cathode materials for solid oxide electrolyte cell (SOEC) applications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92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Dr. Ela Sinha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DST-SERB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41.14 Lakh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8264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/>
                        <a:t>6. Development of environment friendly and efficient electrocaloric material for solid state self-cooling device applications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45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Dr. S. K. Rout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DST-SERB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58.68 Lakh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74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522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BF52D-62B8-4AAC-9B64-4D74C3CA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75094"/>
            <a:ext cx="5159829" cy="86543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Areas of Expertise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68B735-617D-4112-845B-7BBCACC79290}"/>
              </a:ext>
            </a:extLst>
          </p:cNvPr>
          <p:cNvSpPr txBox="1"/>
          <p:nvPr/>
        </p:nvSpPr>
        <p:spPr>
          <a:xfrm>
            <a:off x="82909" y="656863"/>
            <a:ext cx="5272862" cy="681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Photonics, Nonlinear Optics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communications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Nanophotonics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Solitons, Nonlinear Plasma Physics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Plasma Interactions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Bose Einstein Condensate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Opto-electronic Material and Devices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 and applications of 2-D Semiconductors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Nanoceramics, Dielectrics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Relaxor Ferroelectrics, Fe RAM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Biopolymeric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Physics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705757-9560-465B-95F3-8C2C9C89CF78}"/>
              </a:ext>
            </a:extLst>
          </p:cNvPr>
          <p:cNvSpPr txBox="1"/>
          <p:nvPr/>
        </p:nvSpPr>
        <p:spPr>
          <a:xfrm>
            <a:off x="6436120" y="738990"/>
            <a:ext cx="4833730" cy="601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Holography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Cosmology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Non-destructive Testing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Tomography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Science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&amp; Interface Physics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 Films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 beam Mixing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Biomaterials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Nanotechnology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materials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Temperature Physics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Superconductivity                         </a:t>
            </a:r>
          </a:p>
          <a:p>
            <a:pPr marL="457200" marR="0" indent="-45720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Contd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94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8B0152-E6ED-489D-B69A-FBEBE6F2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205"/>
            <a:ext cx="10515600" cy="104567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Areas of Expertise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B38FA-CACD-4424-9928-2C6E6C730F15}"/>
              </a:ext>
            </a:extLst>
          </p:cNvPr>
          <p:cNvSpPr txBox="1"/>
          <p:nvPr/>
        </p:nvSpPr>
        <p:spPr>
          <a:xfrm>
            <a:off x="25928" y="694129"/>
            <a:ext cx="7028006" cy="601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Nonequilibrium Statistical Mechanics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Dynamics of supercooled liquids and glass transition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behavior of self-propelled colloids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Rheology of complex fluids,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Nanofluidics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Cell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based materials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Nano-Optics &amp; Nanofabrication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 Physics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Numerical Modeling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Neural Network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 Transport Modeling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Aerosol related Studied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Energy Physics (Theory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409E5-5E03-4422-9104-1BC9C56B350D}"/>
              </a:ext>
            </a:extLst>
          </p:cNvPr>
          <p:cNvSpPr txBox="1"/>
          <p:nvPr/>
        </p:nvSpPr>
        <p:spPr>
          <a:xfrm>
            <a:off x="6054918" y="730968"/>
            <a:ext cx="5858407" cy="5624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Topological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Insulators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Weyl Semi-Metals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Metal Dichalcogenides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Materials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Temperature Electrical Transport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Magnetoresistance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Shubnikov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 Haas Oscillations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Crystal Growth by Chemical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 Method and Modified Bridgman Method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Physics and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Bioelectromagnetism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Analytics in the Healthcare Domain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Science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B1EBE-8994-4A62-97DE-99346B58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15"/>
            <a:ext cx="10515600" cy="849086"/>
          </a:xfrm>
        </p:spPr>
        <p:txBody>
          <a:bodyPr/>
          <a:lstStyle/>
          <a:p>
            <a:r>
              <a:rPr lang="en-US" dirty="0"/>
              <a:t>Projects (Ongoing)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62E79926-A630-4F97-87EC-0ED27168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976076"/>
              </p:ext>
            </p:extLst>
          </p:nvPr>
        </p:nvGraphicFramePr>
        <p:xfrm>
          <a:off x="693182" y="929253"/>
          <a:ext cx="11009244" cy="561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18">
                  <a:extLst>
                    <a:ext uri="{9D8B030D-6E8A-4147-A177-3AD203B41FA5}">
                      <a16:colId xmlns:a16="http://schemas.microsoft.com/office/drawing/2014/main" xmlns="" val="1766813411"/>
                    </a:ext>
                  </a:extLst>
                </a:gridCol>
                <a:gridCol w="2877930">
                  <a:extLst>
                    <a:ext uri="{9D8B030D-6E8A-4147-A177-3AD203B41FA5}">
                      <a16:colId xmlns:a16="http://schemas.microsoft.com/office/drawing/2014/main" xmlns="" val="2643155563"/>
                    </a:ext>
                  </a:extLst>
                </a:gridCol>
                <a:gridCol w="2926522">
                  <a:extLst>
                    <a:ext uri="{9D8B030D-6E8A-4147-A177-3AD203B41FA5}">
                      <a16:colId xmlns:a16="http://schemas.microsoft.com/office/drawing/2014/main" xmlns="" val="98179839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xmlns="" val="2353625667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xmlns="" val="2219712248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xmlns="" val="409346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525046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Investigation on Optical Pulse and Beam Propagation in Semiconductor Quantum Well and Quantum Dot Nanostructures with Emphasis to the Development of Photonic Device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820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 S.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(PI ), Dr K Bose (CI)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05.01.2018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24.60 Lakhs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495441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Development of environmental friendly perovskite materials for self -powered vibrational energy harvesting device applications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63608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S.K.Rout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(PI), Ela Sinha (CI)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SERB, DST, New 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July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55.80 lakhs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90944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Development of rare earth modified barium zirconate as an efficient proton conducting material at intermediate temperature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513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 Sinha(PI)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SERB, DST, New Delhi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14.03.2017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29.68 Lakhs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34923986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Development of super-lubricated Nano-crystalline Diamond film on bearing materials for aerospace applications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9083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Rishi Sharma, Dr. S.K. Mukherjee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AR&amp;DB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18.12.19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26.115 Lakhs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98269889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1402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D.K. Singh, Dr.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L.N.Tripathy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Dr. R.V. Nair (IIT Ropar)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CRS Scheme NPIU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TEQIP MHRD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11.07.2019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Year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13.69 Lakhs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62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389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B1EBE-8994-4A62-97DE-99346B58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(Ongoing) 				      . . . contd.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62E79926-A630-4F97-87EC-0ED27168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5760988"/>
              </p:ext>
            </p:extLst>
          </p:nvPr>
        </p:nvGraphicFramePr>
        <p:xfrm>
          <a:off x="745434" y="1425647"/>
          <a:ext cx="11009244" cy="37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18">
                  <a:extLst>
                    <a:ext uri="{9D8B030D-6E8A-4147-A177-3AD203B41FA5}">
                      <a16:colId xmlns:a16="http://schemas.microsoft.com/office/drawing/2014/main" xmlns="" val="1766813411"/>
                    </a:ext>
                  </a:extLst>
                </a:gridCol>
                <a:gridCol w="2877930">
                  <a:extLst>
                    <a:ext uri="{9D8B030D-6E8A-4147-A177-3AD203B41FA5}">
                      <a16:colId xmlns:a16="http://schemas.microsoft.com/office/drawing/2014/main" xmlns="" val="2643155563"/>
                    </a:ext>
                  </a:extLst>
                </a:gridCol>
                <a:gridCol w="2926522">
                  <a:extLst>
                    <a:ext uri="{9D8B030D-6E8A-4147-A177-3AD203B41FA5}">
                      <a16:colId xmlns:a16="http://schemas.microsoft.com/office/drawing/2014/main" xmlns="" val="98179839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xmlns="" val="2353625667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xmlns="" val="2219712248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xmlns="" val="409346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525046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Electrical and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magnetotransport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of nano-devices of few/mono-layer transition metal dichalcogenides.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820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S. Baruah Dr. D.K. Singh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CRS Scheme NPIU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TEQIP MHRD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11.07.2019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Year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19.00 Lakhs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967495441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Nonlinear rheology of dense colloidal suspensions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63608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Madhu Priya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DST-SERB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24.08.2018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22.45 Lakhs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68290944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Study of Stochastic Heat Engines using Active Particles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513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Sourabh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Lahiri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 Sinha(PI)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DST-SERB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25.10.2018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21.49 Lakhs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34923986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super-lubricated Nano-crystalline Diamond film on bearing materials for aerospace applications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9083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635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98269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49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F6404-C365-4023-BE2D-89810C67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Anodic Vacuum Arc Deposition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A98AC5-72DB-4FA0-8045-3FAEBF40510F}"/>
              </a:ext>
            </a:extLst>
          </p:cNvPr>
          <p:cNvSpPr txBox="1"/>
          <p:nvPr/>
        </p:nvSpPr>
        <p:spPr>
          <a:xfrm>
            <a:off x="4965431" y="2438400"/>
            <a:ext cx="7062446" cy="4117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Purchased under ISRO RESPOND project in 1998.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is an arc plasma aided thin film deposition unit.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system has been in use for depositing thin films of metals and metal alloys primarily.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offers some definite advantages like macroparticle free deposition, very high deposition rate, low system cost as well as running cost.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2" descr="H:\PPT for VC Sir\New folder (2)\100_8157.JPG">
            <a:extLst>
              <a:ext uri="{FF2B5EF4-FFF2-40B4-BE49-F238E27FC236}">
                <a16:creationId xmlns:a16="http://schemas.microsoft.com/office/drawing/2014/main" xmlns="" id="{607776A7-A209-4143-8557-0C9E3D0CB5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987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CD8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5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F6404-C365-4023-BE2D-89810C67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Cascaded Anode Plasma Arc Generator</a:t>
            </a:r>
          </a:p>
        </p:txBody>
      </p:sp>
      <p:pic>
        <p:nvPicPr>
          <p:cNvPr id="7" name="Picture 2" descr="H:\PPT for VC Sir\New folder (2)\100_8129.JPG">
            <a:extLst>
              <a:ext uri="{FF2B5EF4-FFF2-40B4-BE49-F238E27FC236}">
                <a16:creationId xmlns:a16="http://schemas.microsoft.com/office/drawing/2014/main" xmlns="" id="{D1203CED-F6D6-473F-80F4-0C43D6851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0514" b="2890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A98AC5-72DB-4FA0-8045-3FAEBF40510F}"/>
              </a:ext>
            </a:extLst>
          </p:cNvPr>
          <p:cNvSpPr txBox="1"/>
          <p:nvPr/>
        </p:nvSpPr>
        <p:spPr>
          <a:xfrm>
            <a:off x="4223982" y="3752850"/>
            <a:ext cx="7729479" cy="289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have an atmospheric pressure arc plasma generator intended for studies in basic arc plasma phenomena.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is a wall stabilized thermal plasma device that has application in arc cutting, welding, drilling, spheroidization, hazardous waste disposal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21319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:\PPT for VC Sir\New folder (2)\100_8154.JPG">
            <a:extLst>
              <a:ext uri="{FF2B5EF4-FFF2-40B4-BE49-F238E27FC236}">
                <a16:creationId xmlns:a16="http://schemas.microsoft.com/office/drawing/2014/main" xmlns="" id="{E74464C9-C648-4643-B7CF-426F07E36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E350C-6EC9-45AE-9021-AAB4163E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411861" cy="1899912"/>
          </a:xfrm>
        </p:spPr>
        <p:txBody>
          <a:bodyPr>
            <a:normAutofit/>
          </a:bodyPr>
          <a:lstStyle/>
          <a:p>
            <a:r>
              <a:rPr lang="en-US" sz="4000" dirty="0"/>
              <a:t>Radio frequency magnetron sputtering 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38D3E70-D26C-46F7-9CF5-1A34D8AF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411861" cy="4177614"/>
          </a:xfrm>
        </p:spPr>
        <p:txBody>
          <a:bodyPr>
            <a:normAutofit/>
          </a:bodyPr>
          <a:lstStyle/>
          <a:p>
            <a:r>
              <a:rPr lang="en-US" dirty="0"/>
              <a:t>Is a three-target thin film deposition system capable of depositing single as well as multilayer thin films of a variety of materials.</a:t>
            </a:r>
          </a:p>
          <a:p>
            <a:r>
              <a:rPr lang="en-US" dirty="0"/>
              <a:t>Reactive deposition like oxides, nitrides and carbides have been carried out using this system.</a:t>
            </a:r>
          </a:p>
        </p:txBody>
      </p:sp>
    </p:spTree>
    <p:extLst>
      <p:ext uri="{BB962C8B-B14F-4D97-AF65-F5344CB8AC3E}">
        <p14:creationId xmlns:p14="http://schemas.microsoft.com/office/powerpoint/2010/main" xmlns="" val="411877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1E5FE-F6A6-4308-B262-9AF883E5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Plasma Nitriding System</a:t>
            </a:r>
          </a:p>
        </p:txBody>
      </p:sp>
      <p:pic>
        <p:nvPicPr>
          <p:cNvPr id="4" name="Picture 2" descr="H:\PPT for VC Sir\New folder (2)\100_8115.JPG">
            <a:extLst>
              <a:ext uri="{FF2B5EF4-FFF2-40B4-BE49-F238E27FC236}">
                <a16:creationId xmlns:a16="http://schemas.microsoft.com/office/drawing/2014/main" xmlns="" id="{9912B0D9-268E-40FA-B4A2-DC9C94EAA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5645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E7034A-4AA3-45C7-9421-8E81967B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Purchased under TEQIP 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thermochemical case hardening process 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increase wear resistance, surface hardness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8829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9D8EC-9DE6-4E33-BE81-0C1E7D11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895" y="638089"/>
            <a:ext cx="6879102" cy="1476801"/>
          </a:xfrm>
        </p:spPr>
        <p:txBody>
          <a:bodyPr anchor="b">
            <a:normAutofit/>
          </a:bodyPr>
          <a:lstStyle/>
          <a:p>
            <a:r>
              <a:rPr lang="en-US" sz="5400" dirty="0"/>
              <a:t>Co-sputtering System</a:t>
            </a:r>
          </a:p>
        </p:txBody>
      </p:sp>
      <p:pic>
        <p:nvPicPr>
          <p:cNvPr id="4" name="Picture 2" descr="H:\PPT for VC Sir\New folder (2)\100_8110.JPG">
            <a:extLst>
              <a:ext uri="{FF2B5EF4-FFF2-40B4-BE49-F238E27FC236}">
                <a16:creationId xmlns:a16="http://schemas.microsoft.com/office/drawing/2014/main" xmlns="" id="{C5663AF6-4A3F-4734-833E-FBDDFD25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826" r="17435" b="3440"/>
          <a:stretch>
            <a:fillRect/>
          </a:stretch>
        </p:blipFill>
        <p:spPr bwMode="auto">
          <a:xfrm>
            <a:off x="19732" y="7030"/>
            <a:ext cx="4624648" cy="6850969"/>
          </a:xfrm>
          <a:prstGeom prst="rect">
            <a:avLst/>
          </a:prstGeom>
          <a:noFill/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953EE71A-6488-4203-A7C4-77102FD0D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xmlns="" id="{3BA4F5A7-94AC-4676-A79D-D9AA29F0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895" y="2664886"/>
            <a:ext cx="6879102" cy="3924625"/>
          </a:xfrm>
        </p:spPr>
        <p:txBody>
          <a:bodyPr anchor="t">
            <a:normAutofit/>
          </a:bodyPr>
          <a:lstStyle/>
          <a:p>
            <a:r>
              <a:rPr lang="en-US" dirty="0"/>
              <a:t>This system was purchased under DST-FIST during 2006.</a:t>
            </a:r>
          </a:p>
          <a:p>
            <a:r>
              <a:rPr lang="en-US" dirty="0"/>
              <a:t>The system has been in use for co-sputtering multi-component thin films, reactive deposition and can as well be used for multilayer thin films.</a:t>
            </a:r>
          </a:p>
        </p:txBody>
      </p:sp>
    </p:spTree>
    <p:extLst>
      <p:ext uri="{BB962C8B-B14F-4D97-AF65-F5344CB8AC3E}">
        <p14:creationId xmlns:p14="http://schemas.microsoft.com/office/powerpoint/2010/main" xmlns="" val="189533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1086</Words>
  <Application>Microsoft Office PowerPoint</Application>
  <PresentationFormat>Custom</PresentationFormat>
  <Paragraphs>189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Research Facilities</vt:lpstr>
      <vt:lpstr>Project Proposals Submitted (2021)</vt:lpstr>
      <vt:lpstr>Projects (Ongoing)</vt:lpstr>
      <vt:lpstr>Projects (Ongoing)           . . . contd.</vt:lpstr>
      <vt:lpstr>Anodic Vacuum Arc Deposition System</vt:lpstr>
      <vt:lpstr>Cascaded Anode Plasma Arc Generator</vt:lpstr>
      <vt:lpstr>Radio frequency magnetron sputtering system</vt:lpstr>
      <vt:lpstr>Plasma Nitriding System</vt:lpstr>
      <vt:lpstr>Co-sputtering System</vt:lpstr>
      <vt:lpstr>Double-Target Magnetron Sputtering</vt:lpstr>
      <vt:lpstr>CVD</vt:lpstr>
      <vt:lpstr>Atmospheric Pressure Plasma Jet</vt:lpstr>
      <vt:lpstr>Solar Simulator</vt:lpstr>
      <vt:lpstr>Closed cycle liquid helium cryostat with 2-T electromagnet</vt:lpstr>
      <vt:lpstr>Nano-indenter</vt:lpstr>
      <vt:lpstr>Raman Spectrometer</vt:lpstr>
      <vt:lpstr>Plasma diagnostics unit</vt:lpstr>
      <vt:lpstr>Additional Facilities</vt:lpstr>
      <vt:lpstr>Furnaces</vt:lpstr>
      <vt:lpstr>Areas of Expertise</vt:lpstr>
      <vt:lpstr>Areas of Expertise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Facilities</dc:title>
  <dc:creator>Manish Kumar Sinha</dc:creator>
  <cp:lastModifiedBy>Solid State</cp:lastModifiedBy>
  <cp:revision>170</cp:revision>
  <dcterms:created xsi:type="dcterms:W3CDTF">2021-08-11T03:45:55Z</dcterms:created>
  <dcterms:modified xsi:type="dcterms:W3CDTF">2022-02-02T10:27:35Z</dcterms:modified>
</cp:coreProperties>
</file>