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601200" cy="12801600" type="A3"/>
  <p:notesSz cx="6761163" cy="9942513"/>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780" y="234"/>
      </p:cViewPr>
      <p:guideLst>
        <p:guide orient="horz" pos="4032"/>
        <p:guide pos="3024"/>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SHI SHARMA" userId="b13b6ebc-7635-4715-8940-341c1f9c4fb9" providerId="ADAL" clId="{A58EB398-E6EB-4F2D-8DE3-D929CBAEAB50}"/>
    <pc:docChg chg="modSld">
      <pc:chgData name="RISHI SHARMA" userId="b13b6ebc-7635-4715-8940-341c1f9c4fb9" providerId="ADAL" clId="{A58EB398-E6EB-4F2D-8DE3-D929CBAEAB50}" dt="2023-08-17T05:05:32.452" v="20" actId="20577"/>
      <pc:docMkLst>
        <pc:docMk/>
      </pc:docMkLst>
      <pc:sldChg chg="modSp mod">
        <pc:chgData name="RISHI SHARMA" userId="b13b6ebc-7635-4715-8940-341c1f9c4fb9" providerId="ADAL" clId="{A58EB398-E6EB-4F2D-8DE3-D929CBAEAB50}" dt="2023-08-17T05:05:32.452" v="20" actId="20577"/>
        <pc:sldMkLst>
          <pc:docMk/>
          <pc:sldMk cId="0" sldId="256"/>
        </pc:sldMkLst>
        <pc:spChg chg="mod">
          <ac:chgData name="RISHI SHARMA" userId="b13b6ebc-7635-4715-8940-341c1f9c4fb9" providerId="ADAL" clId="{A58EB398-E6EB-4F2D-8DE3-D929CBAEAB50}" dt="2023-08-17T05:05:32.452" v="20" actId="20577"/>
          <ac:spMkLst>
            <pc:docMk/>
            <pc:sldMk cId="0" sldId="256"/>
            <ac:spMk id="14" creationId="{00000000-0000-0000-0000-000000000000}"/>
          </ac:spMkLst>
        </pc:spChg>
      </pc:sldChg>
    </pc:docChg>
  </pc:docChgLst>
  <pc:docChgLst>
    <pc:chgData name="RISHI SHARMA" userId="b13b6ebc-7635-4715-8940-341c1f9c4fb9" providerId="ADAL" clId="{5BF87A04-DBB7-4743-98A4-B62D322C62E3}"/>
    <pc:docChg chg="custSel modSld">
      <pc:chgData name="RISHI SHARMA" userId="b13b6ebc-7635-4715-8940-341c1f9c4fb9" providerId="ADAL" clId="{5BF87A04-DBB7-4743-98A4-B62D322C62E3}" dt="2023-07-14T05:34:21.835" v="153" actId="3626"/>
      <pc:docMkLst>
        <pc:docMk/>
      </pc:docMkLst>
      <pc:sldChg chg="modSp mod">
        <pc:chgData name="RISHI SHARMA" userId="b13b6ebc-7635-4715-8940-341c1f9c4fb9" providerId="ADAL" clId="{5BF87A04-DBB7-4743-98A4-B62D322C62E3}" dt="2023-07-14T05:34:21.835" v="153" actId="3626"/>
        <pc:sldMkLst>
          <pc:docMk/>
          <pc:sldMk cId="0" sldId="256"/>
        </pc:sldMkLst>
        <pc:spChg chg="mod">
          <ac:chgData name="RISHI SHARMA" userId="b13b6ebc-7635-4715-8940-341c1f9c4fb9" providerId="ADAL" clId="{5BF87A04-DBB7-4743-98A4-B62D322C62E3}" dt="2023-07-14T05:34:21.835" v="153" actId="3626"/>
          <ac:spMkLst>
            <pc:docMk/>
            <pc:sldMk cId="0" sldId="256"/>
            <ac:spMk id="6" creationId="{00000000-0000-0000-0000-000000000000}"/>
          </ac:spMkLst>
        </pc:spChg>
        <pc:spChg chg="mod">
          <ac:chgData name="RISHI SHARMA" userId="b13b6ebc-7635-4715-8940-341c1f9c4fb9" providerId="ADAL" clId="{5BF87A04-DBB7-4743-98A4-B62D322C62E3}" dt="2023-07-13T06:58:51.691" v="149" actId="20577"/>
          <ac:spMkLst>
            <pc:docMk/>
            <pc:sldMk cId="0" sldId="256"/>
            <ac:spMk id="1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4"/>
            <a:ext cx="8161020" cy="2744047"/>
          </a:xfrm>
        </p:spPr>
        <p:txBody>
          <a:bodyPr/>
          <a:lstStyle/>
          <a:p>
            <a:r>
              <a:rPr lang="en-US"/>
              <a:t>Click to edit Master title style</a:t>
            </a:r>
            <a:endParaRPr lang="en-IN"/>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DE24BF6E-FA0E-4924-9A8F-5DA09896CC3A}" type="datetimeFigureOut">
              <a:rPr lang="en-US" smtClean="0"/>
              <a:pPr/>
              <a:t>8/18/2023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415EDB-D181-4A70-A90D-6BA886F90E2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E24BF6E-FA0E-4924-9A8F-5DA09896CC3A}" type="datetimeFigureOut">
              <a:rPr lang="en-US" smtClean="0"/>
              <a:pPr/>
              <a:t>8/18/2023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415EDB-D181-4A70-A90D-6BA886F90E2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9248" y="957158"/>
            <a:ext cx="2268616" cy="20387733"/>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503397" y="957158"/>
            <a:ext cx="6645831" cy="203877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E24BF6E-FA0E-4924-9A8F-5DA09896CC3A}" type="datetimeFigureOut">
              <a:rPr lang="en-US" smtClean="0"/>
              <a:pPr/>
              <a:t>8/18/2023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415EDB-D181-4A70-A90D-6BA886F90E2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E24BF6E-FA0E-4924-9A8F-5DA09896CC3A}" type="datetimeFigureOut">
              <a:rPr lang="en-US" smtClean="0"/>
              <a:pPr/>
              <a:t>8/18/2023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415EDB-D181-4A70-A90D-6BA886F90E2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l">
              <a:defRPr sz="5600" b="1" cap="all"/>
            </a:lvl1pPr>
          </a:lstStyle>
          <a:p>
            <a:r>
              <a:rPr lang="en-US"/>
              <a:t>Click to edit Master title style</a:t>
            </a:r>
            <a:endParaRPr lang="en-IN"/>
          </a:p>
        </p:txBody>
      </p:sp>
      <p:sp>
        <p:nvSpPr>
          <p:cNvPr id="3" name="Text Placeholder 2"/>
          <p:cNvSpPr>
            <a:spLocks noGrp="1"/>
          </p:cNvSpPr>
          <p:nvPr>
            <p:ph type="body" idx="1"/>
          </p:nvPr>
        </p:nvSpPr>
        <p:spPr>
          <a:xfrm>
            <a:off x="758429" y="5425865"/>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24BF6E-FA0E-4924-9A8F-5DA09896CC3A}" type="datetimeFigureOut">
              <a:rPr lang="en-US" smtClean="0"/>
              <a:pPr/>
              <a:t>8/18/2023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9415EDB-D181-4A70-A90D-6BA886F90E2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503397" y="5576993"/>
            <a:ext cx="4457224" cy="1576789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5120640" y="5576993"/>
            <a:ext cx="4457224" cy="1576789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DE24BF6E-FA0E-4924-9A8F-5DA09896CC3A}" type="datetimeFigureOut">
              <a:rPr lang="en-US" smtClean="0"/>
              <a:pPr/>
              <a:t>8/18/2023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415EDB-D181-4A70-A90D-6BA886F90E2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512658"/>
            <a:ext cx="8641080" cy="2133600"/>
          </a:xfr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80060"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4" name="Content Placeholder 3"/>
          <p:cNvSpPr>
            <a:spLocks noGrp="1"/>
          </p:cNvSpPr>
          <p:nvPr>
            <p:ph sz="half" idx="2"/>
          </p:nvPr>
        </p:nvSpPr>
        <p:spPr>
          <a:xfrm>
            <a:off x="480060"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877277" y="2865544"/>
            <a:ext cx="4243864"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4877277" y="4059766"/>
            <a:ext cx="4243864"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DE24BF6E-FA0E-4924-9A8F-5DA09896CC3A}" type="datetimeFigureOut">
              <a:rPr lang="en-US" smtClean="0"/>
              <a:pPr/>
              <a:t>8/18/2023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9415EDB-D181-4A70-A90D-6BA886F90E2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DE24BF6E-FA0E-4924-9A8F-5DA09896CC3A}" type="datetimeFigureOut">
              <a:rPr lang="en-US" smtClean="0"/>
              <a:pPr/>
              <a:t>8/18/2023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9415EDB-D181-4A70-A90D-6BA886F90E2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24BF6E-FA0E-4924-9A8F-5DA09896CC3A}" type="datetimeFigureOut">
              <a:rPr lang="en-US" smtClean="0"/>
              <a:pPr/>
              <a:t>8/18/2023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9415EDB-D181-4A70-A90D-6BA886F90E2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509693"/>
            <a:ext cx="3158729" cy="2169160"/>
          </a:xfrm>
        </p:spPr>
        <p:txBody>
          <a:bodyPr anchor="b"/>
          <a:lstStyle>
            <a:lvl1pPr algn="l">
              <a:defRPr sz="2800" b="1"/>
            </a:lvl1pPr>
          </a:lstStyle>
          <a:p>
            <a:r>
              <a:rPr lang="en-US"/>
              <a:t>Click to edit Master title style</a:t>
            </a:r>
            <a:endParaRPr lang="en-IN"/>
          </a:p>
        </p:txBody>
      </p:sp>
      <p:sp>
        <p:nvSpPr>
          <p:cNvPr id="3" name="Content Placeholder 2"/>
          <p:cNvSpPr>
            <a:spLocks noGrp="1"/>
          </p:cNvSpPr>
          <p:nvPr>
            <p:ph idx="1"/>
          </p:nvPr>
        </p:nvSpPr>
        <p:spPr>
          <a:xfrm>
            <a:off x="3753802" y="509694"/>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80060" y="2678854"/>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DE24BF6E-FA0E-4924-9A8F-5DA09896CC3A}" type="datetimeFigureOut">
              <a:rPr lang="en-US" smtClean="0"/>
              <a:pPr/>
              <a:t>8/18/2023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415EDB-D181-4A70-A90D-6BA886F90E2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0"/>
            <a:ext cx="5760720" cy="1057911"/>
          </a:xfrm>
        </p:spPr>
        <p:txBody>
          <a:bodyPr anchor="b"/>
          <a:lstStyle>
            <a:lvl1pPr algn="l">
              <a:defRPr sz="2800" b="1"/>
            </a:lvl1pPr>
          </a:lstStyle>
          <a:p>
            <a:r>
              <a:rPr lang="en-US"/>
              <a:t>Click to edit Master title style</a:t>
            </a:r>
            <a:endParaRPr lang="en-IN"/>
          </a:p>
        </p:txBody>
      </p:sp>
      <p:sp>
        <p:nvSpPr>
          <p:cNvPr id="3" name="Picture Placeholder 2"/>
          <p:cNvSpPr>
            <a:spLocks noGrp="1"/>
          </p:cNvSpPr>
          <p:nvPr>
            <p:ph type="pic" idx="1"/>
          </p:nvPr>
        </p:nvSpPr>
        <p:spPr>
          <a:xfrm>
            <a:off x="1881902" y="1143847"/>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IN"/>
          </a:p>
        </p:txBody>
      </p:sp>
      <p:sp>
        <p:nvSpPr>
          <p:cNvPr id="4" name="Text Placeholder 3"/>
          <p:cNvSpPr>
            <a:spLocks noGrp="1"/>
          </p:cNvSpPr>
          <p:nvPr>
            <p:ph type="body" sz="half" idx="2"/>
          </p:nvPr>
        </p:nvSpPr>
        <p:spPr>
          <a:xfrm>
            <a:off x="1881902" y="10019031"/>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DE24BF6E-FA0E-4924-9A8F-5DA09896CC3A}" type="datetimeFigureOut">
              <a:rPr lang="en-US" smtClean="0"/>
              <a:pPr/>
              <a:t>8/18/2023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9415EDB-D181-4A70-A90D-6BA886F90E2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80060" y="2987041"/>
            <a:ext cx="8641080" cy="8448464"/>
          </a:xfrm>
          <a:prstGeom prst="rect">
            <a:avLst/>
          </a:prstGeom>
        </p:spPr>
        <p:txBody>
          <a:bodyPr vert="horz" lIns="128016" tIns="64008" rIns="128016" bIns="640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80060" y="11865187"/>
            <a:ext cx="2240280" cy="681567"/>
          </a:xfrm>
          <a:prstGeom prst="rect">
            <a:avLst/>
          </a:prstGeom>
        </p:spPr>
        <p:txBody>
          <a:bodyPr vert="horz" lIns="128016" tIns="64008" rIns="128016" bIns="64008" rtlCol="0" anchor="ctr"/>
          <a:lstStyle>
            <a:lvl1pPr algn="l">
              <a:defRPr sz="1700">
                <a:solidFill>
                  <a:schemeClr val="tx1">
                    <a:tint val="75000"/>
                  </a:schemeClr>
                </a:solidFill>
              </a:defRPr>
            </a:lvl1pPr>
          </a:lstStyle>
          <a:p>
            <a:fld id="{DE24BF6E-FA0E-4924-9A8F-5DA09896CC3A}" type="datetimeFigureOut">
              <a:rPr lang="en-US" smtClean="0"/>
              <a:pPr/>
              <a:t>8/18/2023</a:t>
            </a:fld>
            <a:endParaRPr lang="en-IN"/>
          </a:p>
        </p:txBody>
      </p:sp>
      <p:sp>
        <p:nvSpPr>
          <p:cNvPr id="5" name="Footer Placeholder 4"/>
          <p:cNvSpPr>
            <a:spLocks noGrp="1"/>
          </p:cNvSpPr>
          <p:nvPr>
            <p:ph type="ftr" sz="quarter" idx="3"/>
          </p:nvPr>
        </p:nvSpPr>
        <p:spPr>
          <a:xfrm>
            <a:off x="3280410" y="11865187"/>
            <a:ext cx="3040380" cy="6815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880860" y="11865187"/>
            <a:ext cx="2240280" cy="681567"/>
          </a:xfrm>
          <a:prstGeom prst="rect">
            <a:avLst/>
          </a:prstGeom>
        </p:spPr>
        <p:txBody>
          <a:bodyPr vert="horz" lIns="128016" tIns="64008" rIns="128016" bIns="64008" rtlCol="0" anchor="ctr"/>
          <a:lstStyle>
            <a:lvl1pPr algn="r">
              <a:defRPr sz="1700">
                <a:solidFill>
                  <a:schemeClr val="tx1">
                    <a:tint val="75000"/>
                  </a:schemeClr>
                </a:solidFill>
              </a:defRPr>
            </a:lvl1pPr>
          </a:lstStyle>
          <a:p>
            <a:fld id="{B9415EDB-D181-4A70-A90D-6BA886F90E2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5000">
              <a:schemeClr val="tx2">
                <a:lumMod val="20000"/>
                <a:lumOff val="80000"/>
              </a:schemeClr>
            </a:gs>
            <a:gs pos="0">
              <a:schemeClr val="bg1">
                <a:lumMod val="92000"/>
                <a:lumOff val="8000"/>
              </a:schemeClr>
            </a:gs>
            <a:gs pos="83000">
              <a:schemeClr val="tx2">
                <a:lumMod val="40000"/>
                <a:lumOff val="60000"/>
              </a:schemeClr>
            </a:gs>
            <a:gs pos="100000">
              <a:schemeClr val="tx2">
                <a:lumMod val="60000"/>
                <a:lumOff val="4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585758" y="266656"/>
            <a:ext cx="8872566" cy="692497"/>
          </a:xfrm>
          <a:prstGeom prst="rect">
            <a:avLst/>
          </a:prstGeom>
          <a:noFill/>
        </p:spPr>
        <p:txBody>
          <a:bodyPr wrap="square" rtlCol="0">
            <a:spAutoFit/>
          </a:bodyPr>
          <a:lstStyle/>
          <a:p>
            <a:pPr algn="ctr"/>
            <a:r>
              <a:rPr lang="en-US" sz="2300" b="1" dirty="0">
                <a:latin typeface="Times New Roman" pitchFamily="18" charset="0"/>
                <a:cs typeface="Times New Roman" pitchFamily="18" charset="0"/>
              </a:rPr>
              <a:t>BIRLA INSTITUTE OF TECHNOLOGY, MESRA, RANCHI</a:t>
            </a:r>
          </a:p>
          <a:p>
            <a:pPr algn="ctr"/>
            <a:r>
              <a:rPr lang="en-IN" sz="1600" dirty="0">
                <a:latin typeface="Times New Roman" pitchFamily="18" charset="0"/>
                <a:cs typeface="Times New Roman" pitchFamily="18" charset="0"/>
              </a:rPr>
              <a:t>(Deemed University under Sec. 3 of the U.G.C. Act 1956</a:t>
            </a:r>
            <a:r>
              <a:rPr lang="en-US" sz="1600" b="1" dirty="0">
                <a:latin typeface="Times New Roman" pitchFamily="18" charset="0"/>
                <a:cs typeface="Times New Roman" pitchFamily="18" charset="0"/>
              </a:rPr>
              <a:t>)</a:t>
            </a:r>
            <a:endParaRPr lang="en-IN" sz="1600" dirty="0">
              <a:latin typeface="Times New Roman" pitchFamily="18" charset="0"/>
              <a:cs typeface="Times New Roman" pitchFamily="18" charset="0"/>
            </a:endParaRPr>
          </a:p>
        </p:txBody>
      </p:sp>
      <p:sp>
        <p:nvSpPr>
          <p:cNvPr id="5" name="TextBox 4"/>
          <p:cNvSpPr txBox="1"/>
          <p:nvPr/>
        </p:nvSpPr>
        <p:spPr>
          <a:xfrm>
            <a:off x="142876" y="1171581"/>
            <a:ext cx="9194228" cy="769441"/>
          </a:xfrm>
          <a:prstGeom prst="rect">
            <a:avLst/>
          </a:prstGeom>
          <a:noFill/>
        </p:spPr>
        <p:txBody>
          <a:bodyPr wrap="square" rtlCol="0">
            <a:spAutoFit/>
          </a:bodyPr>
          <a:lstStyle/>
          <a:p>
            <a:pPr algn="ctr"/>
            <a:r>
              <a:rPr lang="en-IN" sz="2200" b="1" dirty="0">
                <a:solidFill>
                  <a:srgbClr val="C00000"/>
                </a:solidFill>
                <a:latin typeface="Times New Roman" pitchFamily="18" charset="0"/>
                <a:cs typeface="Times New Roman" pitchFamily="18" charset="0"/>
              </a:rPr>
              <a:t>Admission Notification </a:t>
            </a:r>
          </a:p>
          <a:p>
            <a:pPr algn="ctr"/>
            <a:r>
              <a:rPr lang="en-IN" sz="2200" b="1" dirty="0">
                <a:solidFill>
                  <a:srgbClr val="C00000"/>
                </a:solidFill>
                <a:latin typeface="Times New Roman" pitchFamily="18" charset="0"/>
                <a:cs typeface="Times New Roman" pitchFamily="18" charset="0"/>
              </a:rPr>
              <a:t>5-Year Integrated M. Sc. Programme in Physics (Mesra Campus)</a:t>
            </a:r>
          </a:p>
        </p:txBody>
      </p:sp>
      <p:sp>
        <p:nvSpPr>
          <p:cNvPr id="6" name="TextBox 5"/>
          <p:cNvSpPr txBox="1"/>
          <p:nvPr/>
        </p:nvSpPr>
        <p:spPr>
          <a:xfrm>
            <a:off x="142876" y="7403720"/>
            <a:ext cx="9301194" cy="5232202"/>
          </a:xfrm>
          <a:prstGeom prst="rect">
            <a:avLst/>
          </a:prstGeom>
          <a:noFill/>
        </p:spPr>
        <p:txBody>
          <a:bodyPr wrap="square" rtlCol="0">
            <a:spAutoFit/>
          </a:bodyPr>
          <a:lstStyle/>
          <a:p>
            <a:r>
              <a:rPr lang="en-IN" sz="2000" b="1" dirty="0">
                <a:latin typeface="Times New Roman" pitchFamily="18" charset="0"/>
                <a:cs typeface="Times New Roman" pitchFamily="18" charset="0"/>
              </a:rPr>
              <a:t>About the Institute</a:t>
            </a:r>
          </a:p>
          <a:p>
            <a:pPr algn="just">
              <a:spcAft>
                <a:spcPts val="1200"/>
              </a:spcAft>
            </a:pPr>
            <a:r>
              <a:rPr lang="en-IN" sz="1600" dirty="0">
                <a:latin typeface="Times New Roman" pitchFamily="18" charset="0"/>
                <a:cs typeface="Times New Roman" pitchFamily="18" charset="0"/>
              </a:rPr>
              <a:t>Established in 1955 by visionary philanthropist-industrialist the late Mr. B.M. Birla, it is one of the premier destinations for engineering and science education in India. The campus at Mesra is completely residential, self-contained with excellent hostel facilities. There are over 10,000 students at Mesra along with other centres.</a:t>
            </a:r>
          </a:p>
          <a:p>
            <a:pPr algn="just"/>
            <a:r>
              <a:rPr lang="en-IN" sz="2000" b="1" dirty="0">
                <a:latin typeface="Times New Roman" pitchFamily="18" charset="0"/>
                <a:cs typeface="Times New Roman" pitchFamily="18" charset="0"/>
              </a:rPr>
              <a:t>About Department of Physics</a:t>
            </a:r>
          </a:p>
          <a:p>
            <a:pPr algn="just"/>
            <a:r>
              <a:rPr lang="en-IN" sz="1600" dirty="0">
                <a:latin typeface="Times New Roman" pitchFamily="18" charset="0"/>
                <a:cs typeface="Times New Roman" pitchFamily="18" charset="0"/>
              </a:rPr>
              <a:t>The Department of Physics was established in 1955. The Department offers Ph.D. in the area of Science and Technology, M. Sc. Physics, Integrated M. Sc. in Physics and B. Tech Physics course. The Department has a strong pool of highly qualified and motivated faculty members. </a:t>
            </a:r>
            <a:r>
              <a:rPr lang="en-US" sz="1600" dirty="0">
                <a:latin typeface="Times New Roman" pitchFamily="18" charset="0"/>
                <a:cs typeface="Times New Roman" pitchFamily="18" charset="0"/>
              </a:rPr>
              <a:t>The Department is well supported financially through “Fund for Improvement in Science &amp; Technology Infrastructure” (FIST) Programme of the Department of Science and Technology, New Delhi twice, under Special Assistance Programme (SAP) of the UGC. The Department has also received significant funds under TEQIP–I &amp; II phases.   At present, the Department has many ongoing research projects sponsored by UGC, DST, SERB, BRNS, ARDB, ISRO, DRDO and CSIR.</a:t>
            </a:r>
          </a:p>
          <a:p>
            <a:endParaRPr lang="en-GB" sz="1200" b="1" dirty="0">
              <a:latin typeface="Times New Roman" pitchFamily="18" charset="0"/>
              <a:cs typeface="Times New Roman" pitchFamily="18" charset="0"/>
            </a:endParaRPr>
          </a:p>
          <a:p>
            <a:r>
              <a:rPr lang="en-GB" sz="1600" b="1" dirty="0">
                <a:latin typeface="Times New Roman" pitchFamily="18" charset="0"/>
                <a:cs typeface="Times New Roman" pitchFamily="18" charset="0"/>
              </a:rPr>
              <a:t>Contact:</a:t>
            </a:r>
            <a:br>
              <a:rPr lang="en-GB" sz="1600" b="1" dirty="0">
                <a:latin typeface="Times New Roman" pitchFamily="18" charset="0"/>
                <a:cs typeface="Times New Roman" pitchFamily="18" charset="0"/>
              </a:rPr>
            </a:br>
            <a:r>
              <a:rPr lang="en-GB" sz="1400" b="1" dirty="0">
                <a:latin typeface="Times New Roman" pitchFamily="18" charset="0"/>
                <a:cs typeface="Times New Roman" pitchFamily="18" charset="0"/>
              </a:rPr>
              <a:t>Dr. S. K. Sinha, Professor and Head</a:t>
            </a:r>
          </a:p>
          <a:p>
            <a:r>
              <a:rPr lang="en-GB" sz="1400" b="1" dirty="0">
                <a:latin typeface="Times New Roman" pitchFamily="18" charset="0"/>
                <a:cs typeface="Times New Roman" pitchFamily="18" charset="0"/>
              </a:rPr>
              <a:t>Email : physics.office@bitmesra.ac.in; hod.phy@bitmesra.ac.in; Mobile: 9430195009</a:t>
            </a:r>
          </a:p>
          <a:p>
            <a:r>
              <a:rPr lang="en-GB" sz="1400" b="1" dirty="0">
                <a:latin typeface="Times New Roman" pitchFamily="18" charset="0"/>
                <a:cs typeface="Times New Roman" pitchFamily="18" charset="0"/>
              </a:rPr>
              <a:t>Dr. Rajeev Kumar, Asst. Professor</a:t>
            </a:r>
          </a:p>
          <a:p>
            <a:r>
              <a:rPr lang="en-GB" sz="1400" b="1" dirty="0">
                <a:latin typeface="Times New Roman" pitchFamily="18" charset="0"/>
                <a:cs typeface="Times New Roman" pitchFamily="18" charset="0"/>
              </a:rPr>
              <a:t>Email: kumarrajeev@bitmesra.ac.in; Mobile: </a:t>
            </a:r>
            <a:r>
              <a:rPr lang="en-IN" sz="1400" b="1" dirty="0">
                <a:latin typeface="Times New Roman" pitchFamily="18" charset="0"/>
                <a:cs typeface="Times New Roman" pitchFamily="18" charset="0"/>
              </a:rPr>
              <a:t>8902781883</a:t>
            </a:r>
            <a:endParaRPr lang="en-GB" sz="1400" b="1" dirty="0">
              <a:latin typeface="Times New Roman" pitchFamily="18" charset="0"/>
              <a:cs typeface="Times New Roman" pitchFamily="18" charset="0"/>
            </a:endParaRPr>
          </a:p>
          <a:p>
            <a:r>
              <a:rPr lang="en-IN" sz="1400" b="1" dirty="0">
                <a:latin typeface="Times New Roman" pitchFamily="18" charset="0"/>
                <a:cs typeface="Times New Roman" pitchFamily="18" charset="0"/>
              </a:rPr>
              <a:t>Website </a:t>
            </a:r>
            <a:r>
              <a:rPr lang="en-IN" sz="1400" b="1" u="sng" dirty="0">
                <a:latin typeface="Times New Roman" pitchFamily="18" charset="0"/>
                <a:cs typeface="Times New Roman" pitchFamily="18" charset="0"/>
              </a:rPr>
              <a:t>www.bitmesra.ac.in</a:t>
            </a:r>
            <a:endParaRPr lang="en-IN" sz="1400" b="1" dirty="0">
              <a:latin typeface="Times New Roman" pitchFamily="18" charset="0"/>
              <a:cs typeface="Times New Roman" pitchFamily="18" charset="0"/>
            </a:endParaRPr>
          </a:p>
        </p:txBody>
      </p:sp>
      <p:sp>
        <p:nvSpPr>
          <p:cNvPr id="14" name="TextBox 13"/>
          <p:cNvSpPr txBox="1"/>
          <p:nvPr/>
        </p:nvSpPr>
        <p:spPr>
          <a:xfrm>
            <a:off x="157130" y="2186583"/>
            <a:ext cx="9301194" cy="5324535"/>
          </a:xfrm>
          <a:prstGeom prst="rect">
            <a:avLst/>
          </a:prstGeom>
          <a:noFill/>
        </p:spPr>
        <p:txBody>
          <a:bodyPr wrap="square" rtlCol="0">
            <a:spAutoFit/>
          </a:bodyPr>
          <a:lstStyle/>
          <a:p>
            <a:r>
              <a:rPr lang="en-IN" sz="2200" b="1" dirty="0">
                <a:latin typeface="Times New Roman" pitchFamily="18" charset="0"/>
                <a:cs typeface="Times New Roman" pitchFamily="18" charset="0"/>
              </a:rPr>
              <a:t>Salient Features</a:t>
            </a:r>
          </a:p>
          <a:p>
            <a:pPr algn="just"/>
            <a:endParaRPr lang="en-IN" sz="1600" dirty="0">
              <a:latin typeface="Times New Roman" pitchFamily="18" charset="0"/>
              <a:cs typeface="Times New Roman" pitchFamily="18" charset="0"/>
            </a:endParaRPr>
          </a:p>
          <a:p>
            <a:pPr marL="182563" lvl="0" indent="-182563" algn="just">
              <a:buBlip>
                <a:blip r:embed="rId2"/>
              </a:buBlip>
            </a:pPr>
            <a:r>
              <a:rPr lang="en-US" sz="1600" dirty="0">
                <a:latin typeface="Times New Roman" pitchFamily="18" charset="0"/>
                <a:cs typeface="Times New Roman" pitchFamily="18" charset="0"/>
              </a:rPr>
              <a:t>The 1</a:t>
            </a:r>
            <a:r>
              <a:rPr lang="en-US" sz="1600" baseline="30000" dirty="0">
                <a:latin typeface="Times New Roman" pitchFamily="18" charset="0"/>
                <a:cs typeface="Times New Roman" pitchFamily="18" charset="0"/>
              </a:rPr>
              <a:t>st</a:t>
            </a:r>
            <a:r>
              <a:rPr lang="en-US" sz="1600" dirty="0">
                <a:latin typeface="Times New Roman" pitchFamily="18" charset="0"/>
                <a:cs typeface="Times New Roman" pitchFamily="18" charset="0"/>
              </a:rPr>
              <a:t> year of Integrated M.Sc. Physics will be common with </a:t>
            </a:r>
            <a:r>
              <a:rPr lang="en-US" sz="1600" dirty="0" err="1">
                <a:latin typeface="Times New Roman" pitchFamily="18" charset="0"/>
                <a:cs typeface="Times New Roman" pitchFamily="18" charset="0"/>
              </a:rPr>
              <a:t>B.Tech</a:t>
            </a:r>
            <a:r>
              <a:rPr lang="en-US" sz="1600" dirty="0">
                <a:latin typeface="Times New Roman" pitchFamily="18" charset="0"/>
                <a:cs typeface="Times New Roman" pitchFamily="18" charset="0"/>
              </a:rPr>
              <a:t> programs.</a:t>
            </a:r>
          </a:p>
          <a:p>
            <a:pPr marL="182563" lvl="0" indent="-182563" algn="just">
              <a:buBlip>
                <a:blip r:embed="rId2"/>
              </a:buBlip>
            </a:pPr>
            <a:r>
              <a:rPr lang="en-US" sz="1600" dirty="0">
                <a:latin typeface="Times New Roman" pitchFamily="18" charset="0"/>
                <a:cs typeface="Times New Roman" pitchFamily="18" charset="0"/>
              </a:rPr>
              <a:t>After completion of 1</a:t>
            </a:r>
            <a:r>
              <a:rPr lang="en-US" sz="1600" baseline="30000" dirty="0">
                <a:latin typeface="Times New Roman" pitchFamily="18" charset="0"/>
                <a:cs typeface="Times New Roman" pitchFamily="18" charset="0"/>
              </a:rPr>
              <a:t>st</a:t>
            </a:r>
            <a:r>
              <a:rPr lang="en-US" sz="1600" dirty="0">
                <a:latin typeface="Times New Roman" pitchFamily="18" charset="0"/>
                <a:cs typeface="Times New Roman" pitchFamily="18" charset="0"/>
              </a:rPr>
              <a:t> year, students are eligible for </a:t>
            </a:r>
            <a:r>
              <a:rPr lang="en-US" sz="1600" b="1" dirty="0">
                <a:latin typeface="Times New Roman" pitchFamily="18" charset="0"/>
                <a:cs typeface="Times New Roman" pitchFamily="18" charset="0"/>
              </a:rPr>
              <a:t>branch sliding from </a:t>
            </a:r>
            <a:r>
              <a:rPr lang="en-US" sz="1600" b="1" dirty="0" err="1">
                <a:latin typeface="Times New Roman" pitchFamily="18" charset="0"/>
                <a:cs typeface="Times New Roman" pitchFamily="18" charset="0"/>
              </a:rPr>
              <a:t>IMSc</a:t>
            </a:r>
            <a:r>
              <a:rPr lang="en-US" sz="1600" b="1" dirty="0">
                <a:latin typeface="Times New Roman" pitchFamily="18" charset="0"/>
                <a:cs typeface="Times New Roman" pitchFamily="18" charset="0"/>
              </a:rPr>
              <a:t> to B.Tech.</a:t>
            </a:r>
            <a:r>
              <a:rPr lang="en-US" sz="1600" dirty="0">
                <a:latin typeface="Times New Roman" pitchFamily="18" charset="0"/>
                <a:cs typeface="Times New Roman" pitchFamily="18" charset="0"/>
              </a:rPr>
              <a:t>, as per institute rules and regulations.</a:t>
            </a:r>
          </a:p>
          <a:p>
            <a:pPr marL="182563" lvl="0" indent="-182563" algn="just">
              <a:buBlip>
                <a:blip r:embed="rId2"/>
              </a:buBlip>
            </a:pPr>
            <a:r>
              <a:rPr lang="en-US" sz="1600" b="1" dirty="0">
                <a:latin typeface="Times New Roman" pitchFamily="18" charset="0"/>
                <a:cs typeface="Times New Roman" pitchFamily="18" charset="0"/>
              </a:rPr>
              <a:t>Exit options </a:t>
            </a:r>
            <a:r>
              <a:rPr lang="en-US" sz="1600" dirty="0">
                <a:latin typeface="Times New Roman" pitchFamily="18" charset="0"/>
                <a:cs typeface="Times New Roman" pitchFamily="18" charset="0"/>
              </a:rPr>
              <a:t>as per the National Education Policy-2020 (NEP-2020).</a:t>
            </a:r>
          </a:p>
          <a:p>
            <a:pPr marL="182563" lvl="0" indent="-182563" algn="just">
              <a:buBlip>
                <a:blip r:embed="rId2"/>
              </a:buBlip>
            </a:pPr>
            <a:r>
              <a:rPr lang="en-US" sz="1600" dirty="0">
                <a:latin typeface="Times New Roman" pitchFamily="18" charset="0"/>
                <a:cs typeface="Times New Roman" pitchFamily="18" charset="0"/>
              </a:rPr>
              <a:t>On successful completion of 4 years of study, students can opt for exit with either </a:t>
            </a:r>
            <a:r>
              <a:rPr lang="en-US" sz="1600" b="1" dirty="0">
                <a:latin typeface="Times New Roman" pitchFamily="18" charset="0"/>
                <a:cs typeface="Times New Roman" pitchFamily="18" charset="0"/>
              </a:rPr>
              <a:t>B.Sc. Physics (</a:t>
            </a:r>
            <a:r>
              <a:rPr lang="en-US" sz="1600" b="1" dirty="0" err="1">
                <a:latin typeface="Times New Roman" pitchFamily="18" charset="0"/>
                <a:cs typeface="Times New Roman" pitchFamily="18" charset="0"/>
              </a:rPr>
              <a:t>Honours</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or </a:t>
            </a:r>
            <a:r>
              <a:rPr lang="en-US" sz="1600" b="1" dirty="0">
                <a:latin typeface="Times New Roman" pitchFamily="18" charset="0"/>
                <a:cs typeface="Times New Roman" pitchFamily="18" charset="0"/>
              </a:rPr>
              <a:t>B.Sc. Physics (</a:t>
            </a:r>
            <a:r>
              <a:rPr lang="en-US" sz="1600" b="1" dirty="0" err="1">
                <a:latin typeface="Times New Roman" pitchFamily="18" charset="0"/>
                <a:cs typeface="Times New Roman" pitchFamily="18" charset="0"/>
              </a:rPr>
              <a:t>Honours</a:t>
            </a:r>
            <a:r>
              <a:rPr lang="en-US" sz="1600" b="1" dirty="0">
                <a:latin typeface="Times New Roman" pitchFamily="18" charset="0"/>
                <a:cs typeface="Times New Roman" pitchFamily="18" charset="0"/>
              </a:rPr>
              <a:t> with Research) </a:t>
            </a:r>
            <a:r>
              <a:rPr lang="en-US" sz="1600" dirty="0">
                <a:latin typeface="Times New Roman" pitchFamily="18" charset="0"/>
                <a:cs typeface="Times New Roman" pitchFamily="18" charset="0"/>
              </a:rPr>
              <a:t>degrees.</a:t>
            </a:r>
          </a:p>
          <a:p>
            <a:pPr marL="182563" lvl="0" indent="-182563" algn="just">
              <a:buBlip>
                <a:blip r:embed="rId2"/>
              </a:buBlip>
            </a:pPr>
            <a:r>
              <a:rPr lang="en-US" sz="1600" dirty="0">
                <a:latin typeface="Times New Roman" pitchFamily="18" charset="0"/>
                <a:cs typeface="Times New Roman" pitchFamily="18" charset="0"/>
              </a:rPr>
              <a:t>Students can opt for a </a:t>
            </a:r>
            <a:r>
              <a:rPr lang="en-US" sz="1600" b="1" dirty="0">
                <a:latin typeface="Times New Roman" pitchFamily="18" charset="0"/>
                <a:cs typeface="Times New Roman" pitchFamily="18" charset="0"/>
              </a:rPr>
              <a:t>Minor</a:t>
            </a:r>
            <a:r>
              <a:rPr lang="en-US" sz="1600" dirty="0">
                <a:latin typeface="Times New Roman" pitchFamily="18" charset="0"/>
                <a:cs typeface="Times New Roman" pitchFamily="18" charset="0"/>
              </a:rPr>
              <a:t> in any one of the following disciplines:</a:t>
            </a:r>
          </a:p>
          <a:p>
            <a:pPr marL="868680" lvl="1" indent="-228600" algn="just">
              <a:buFont typeface="+mj-lt"/>
              <a:buAutoNum type="alphaLcParenR"/>
            </a:pPr>
            <a:r>
              <a:rPr lang="en-US" sz="1600" b="1" dirty="0">
                <a:latin typeface="Times New Roman" pitchFamily="18" charset="0"/>
                <a:cs typeface="Times New Roman" pitchFamily="18" charset="0"/>
              </a:rPr>
              <a:t>Computer Science</a:t>
            </a:r>
          </a:p>
          <a:p>
            <a:pPr marL="868680" lvl="1" indent="-228600" algn="just">
              <a:buClr>
                <a:schemeClr val="tx1"/>
              </a:buClr>
              <a:buFont typeface="+mj-lt"/>
              <a:buAutoNum type="alphaLcParenR"/>
            </a:pPr>
            <a:r>
              <a:rPr lang="en-US" sz="1600" b="1" dirty="0">
                <a:latin typeface="Times New Roman" pitchFamily="18" charset="0"/>
                <a:cs typeface="Times New Roman" pitchFamily="18" charset="0"/>
              </a:rPr>
              <a:t>Electronics and Communication</a:t>
            </a:r>
          </a:p>
          <a:p>
            <a:pPr marL="868680" lvl="1" indent="-228600" algn="just">
              <a:buClr>
                <a:schemeClr val="tx1"/>
              </a:buClr>
              <a:buFont typeface="+mj-lt"/>
              <a:buAutoNum type="alphaLcParenR"/>
            </a:pPr>
            <a:r>
              <a:rPr lang="en-US" sz="1600" b="1" dirty="0">
                <a:latin typeface="Times New Roman" pitchFamily="18" charset="0"/>
                <a:cs typeface="Times New Roman" pitchFamily="18" charset="0"/>
              </a:rPr>
              <a:t>Electrical and Electronics</a:t>
            </a:r>
          </a:p>
          <a:p>
            <a:pPr marL="868680" lvl="1" indent="-228600" algn="just">
              <a:buClr>
                <a:schemeClr val="tx1"/>
              </a:buClr>
              <a:buFont typeface="+mj-lt"/>
              <a:buAutoNum type="alphaLcParenR"/>
            </a:pPr>
            <a:r>
              <a:rPr lang="en-US" sz="1600" b="1" dirty="0">
                <a:latin typeface="Times New Roman" pitchFamily="18" charset="0"/>
                <a:cs typeface="Times New Roman" pitchFamily="18" charset="0"/>
              </a:rPr>
              <a:t>Mathematics and Computing</a:t>
            </a:r>
          </a:p>
          <a:p>
            <a:pPr lvl="1" algn="just">
              <a:buClr>
                <a:schemeClr val="tx1"/>
              </a:buClr>
            </a:pPr>
            <a:endParaRPr lang="en-US" sz="800" dirty="0">
              <a:latin typeface="Times New Roman" pitchFamily="18" charset="0"/>
              <a:cs typeface="Times New Roman" pitchFamily="18" charset="0"/>
            </a:endParaRPr>
          </a:p>
          <a:p>
            <a:pPr algn="just"/>
            <a:r>
              <a:rPr lang="en-IN" sz="2200" b="1" dirty="0">
                <a:latin typeface="Times New Roman" pitchFamily="18" charset="0"/>
                <a:cs typeface="Times New Roman" pitchFamily="18" charset="0"/>
              </a:rPr>
              <a:t>Eligibility Criteria and Admission Process</a:t>
            </a:r>
          </a:p>
          <a:p>
            <a:pPr marL="182563" indent="-182563" algn="just">
              <a:buBlip>
                <a:blip r:embed="rId2"/>
              </a:buBlip>
            </a:pPr>
            <a:r>
              <a:rPr lang="en-IN" sz="1600" dirty="0">
                <a:latin typeface="Times New Roman" pitchFamily="18" charset="0"/>
                <a:cs typeface="Times New Roman" pitchFamily="18" charset="0"/>
              </a:rPr>
              <a:t>Candidates must have a valid JEE (Main) score. </a:t>
            </a:r>
          </a:p>
          <a:p>
            <a:pPr marL="182563" indent="-182563" algn="just">
              <a:buBlip>
                <a:blip r:embed="rId2"/>
              </a:buBlip>
            </a:pPr>
            <a:r>
              <a:rPr lang="en-IN" sz="1600" dirty="0">
                <a:latin typeface="Times New Roman" pitchFamily="18" charset="0"/>
                <a:cs typeface="Times New Roman" pitchFamily="18" charset="0"/>
              </a:rPr>
              <a:t>Candidates must have passed Class 12 (or equivalent examination) with Physics, Mathematics, English, Chemistry (or Biology/ Biotechnology/ Technical Vocational subject) with minimum 75% (65% for SC/ST and </a:t>
            </a:r>
            <a:r>
              <a:rPr lang="en-IN" sz="1600" dirty="0" err="1">
                <a:latin typeface="Times New Roman" pitchFamily="18" charset="0"/>
                <a:cs typeface="Times New Roman" pitchFamily="18" charset="0"/>
              </a:rPr>
              <a:t>PwD</a:t>
            </a:r>
            <a:r>
              <a:rPr lang="en-IN" sz="1600" dirty="0">
                <a:latin typeface="Times New Roman" pitchFamily="18" charset="0"/>
                <a:cs typeface="Times New Roman" pitchFamily="18" charset="0"/>
              </a:rPr>
              <a:t>) aggregate marks in five subjects.</a:t>
            </a:r>
          </a:p>
          <a:p>
            <a:pPr marL="182563" indent="-182563" algn="just">
              <a:buBlip>
                <a:blip r:embed="rId2"/>
              </a:buBlip>
            </a:pPr>
            <a:r>
              <a:rPr lang="en-IN" sz="1600" b="1" dirty="0">
                <a:latin typeface="Times New Roman" pitchFamily="18" charset="0"/>
                <a:cs typeface="Times New Roman" pitchFamily="18" charset="0"/>
              </a:rPr>
              <a:t>Seat allocation will be done </a:t>
            </a:r>
            <a:r>
              <a:rPr lang="en-US" sz="1600" b="1" dirty="0">
                <a:latin typeface="Times New Roman" pitchFamily="18" charset="0"/>
                <a:cs typeface="Times New Roman" pitchFamily="18" charset="0"/>
              </a:rPr>
              <a:t>through CSAB (Central Seat Allocation Board) / </a:t>
            </a:r>
            <a:r>
              <a:rPr lang="en-US" sz="1600" b="1" dirty="0" err="1">
                <a:latin typeface="Times New Roman" pitchFamily="18" charset="0"/>
                <a:cs typeface="Times New Roman" pitchFamily="18" charset="0"/>
              </a:rPr>
              <a:t>JoSAA</a:t>
            </a:r>
            <a:r>
              <a:rPr lang="en-US" sz="1600" b="1" dirty="0">
                <a:latin typeface="Times New Roman" pitchFamily="18" charset="0"/>
                <a:cs typeface="Times New Roman" pitchFamily="18" charset="0"/>
              </a:rPr>
              <a:t> (Joint Seat Allocation Authority)</a:t>
            </a:r>
            <a:r>
              <a:rPr lang="en-IN" sz="1600" b="1" dirty="0">
                <a:latin typeface="Times New Roman" pitchFamily="18" charset="0"/>
                <a:cs typeface="Times New Roman" pitchFamily="18" charset="0"/>
              </a:rPr>
              <a:t> </a:t>
            </a:r>
            <a:r>
              <a:rPr lang="en-US" sz="1600" b="1" dirty="0">
                <a:latin typeface="Times New Roman" pitchFamily="18" charset="0"/>
                <a:cs typeface="Times New Roman" pitchFamily="18" charset="0"/>
              </a:rPr>
              <a:t>Based on AIR in JEE (Main).</a:t>
            </a:r>
          </a:p>
        </p:txBody>
      </p:sp>
      <p:pic>
        <p:nvPicPr>
          <p:cNvPr id="3" name="Picture 2" descr="A red circle with a white and grey circle with a red and grey circle with a white and grey circle with a red and grey circle with a white circle with a red and grey circle with a&#10;&#10;Description automatically generated">
            <a:extLst>
              <a:ext uri="{FF2B5EF4-FFF2-40B4-BE49-F238E27FC236}">
                <a16:creationId xmlns:a16="http://schemas.microsoft.com/office/drawing/2014/main" xmlns="" id="{8CBD28D1-F1B0-426E-6425-C697323D4A9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7384" y="91581"/>
            <a:ext cx="1076747" cy="1080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TM10001115[[fn=Parcel]]</Template>
  <TotalTime>452</TotalTime>
  <Words>414</Words>
  <Application>Microsoft Office PowerPoint</Application>
  <PresentationFormat>A3 Paper (297x420 mm)</PresentationFormat>
  <Paragraphs>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Phy</cp:lastModifiedBy>
  <cp:revision>45</cp:revision>
  <cp:lastPrinted>2023-06-28T05:55:44Z</cp:lastPrinted>
  <dcterms:created xsi:type="dcterms:W3CDTF">2014-05-07T05:58:50Z</dcterms:created>
  <dcterms:modified xsi:type="dcterms:W3CDTF">2023-08-18T05:43:11Z</dcterms:modified>
</cp:coreProperties>
</file>